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3" r:id="rId2"/>
    <p:sldId id="343" r:id="rId3"/>
    <p:sldId id="400" r:id="rId4"/>
    <p:sldId id="411" r:id="rId5"/>
    <p:sldId id="362" r:id="rId6"/>
    <p:sldId id="363" r:id="rId7"/>
    <p:sldId id="364" r:id="rId8"/>
    <p:sldId id="413" r:id="rId9"/>
    <p:sldId id="412" r:id="rId10"/>
  </p:sldIdLst>
  <p:sldSz cx="9144000" cy="6858000" type="screen4x3"/>
  <p:notesSz cx="6743700" cy="9906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2">
          <p15:clr>
            <a:srgbClr val="A4A3A4"/>
          </p15:clr>
        </p15:guide>
        <p15:guide id="2" pos="13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FF"/>
    <a:srgbClr val="9933FF"/>
    <a:srgbClr val="CC0000"/>
    <a:srgbClr val="FF0066"/>
    <a:srgbClr val="FF0000"/>
    <a:srgbClr val="FF3300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0" autoAdjust="0"/>
  </p:normalViewPr>
  <p:slideViewPr>
    <p:cSldViewPr snapToGrid="0">
      <p:cViewPr varScale="1">
        <p:scale>
          <a:sx n="81" d="100"/>
          <a:sy n="81" d="100"/>
        </p:scale>
        <p:origin x="1474" y="53"/>
      </p:cViewPr>
      <p:guideLst>
        <p:guide orient="horz" pos="382"/>
        <p:guide pos="13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86"/>
    </p:cViewPr>
  </p:sorterViewPr>
  <p:notesViewPr>
    <p:cSldViewPr snapToGrid="0">
      <p:cViewPr>
        <p:scale>
          <a:sx n="75" d="100"/>
          <a:sy n="75" d="100"/>
        </p:scale>
        <p:origin x="-936" y="653"/>
      </p:cViewPr>
      <p:guideLst>
        <p:guide orient="horz" pos="312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41070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09C9755-3DFF-407E-87CD-6E7B82FA46BC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421636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705350"/>
            <a:ext cx="494347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7E20D59-F330-46EC-B3D4-43183797F111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976642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0596FD0-02FA-43DF-B6A5-479D25493ECC}" type="slidenum">
              <a:rPr lang="de-DE" altLang="en-US" smtClean="0"/>
              <a:pPr>
                <a:spcBef>
                  <a:spcPct val="0"/>
                </a:spcBef>
              </a:pPr>
              <a:t>1</a:t>
            </a:fld>
            <a:endParaRPr lang="de-DE" altLang="en-US" smtClean="0"/>
          </a:p>
        </p:txBody>
      </p:sp>
      <p:sp>
        <p:nvSpPr>
          <p:cNvPr id="6147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en-US" smtClean="0"/>
          </a:p>
        </p:txBody>
      </p:sp>
    </p:spTree>
    <p:extLst>
      <p:ext uri="{BB962C8B-B14F-4D97-AF65-F5344CB8AC3E}">
        <p14:creationId xmlns:p14="http://schemas.microsoft.com/office/powerpoint/2010/main" val="2614654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0596FD0-02FA-43DF-B6A5-479D25493ECC}" type="slidenum">
              <a:rPr lang="de-DE" altLang="en-US" smtClean="0"/>
              <a:pPr>
                <a:spcBef>
                  <a:spcPct val="0"/>
                </a:spcBef>
              </a:pPr>
              <a:t>9</a:t>
            </a:fld>
            <a:endParaRPr lang="de-DE" altLang="en-US" smtClean="0"/>
          </a:p>
        </p:txBody>
      </p:sp>
      <p:sp>
        <p:nvSpPr>
          <p:cNvPr id="6147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en-US" smtClean="0"/>
          </a:p>
        </p:txBody>
      </p:sp>
    </p:spTree>
    <p:extLst>
      <p:ext uri="{BB962C8B-B14F-4D97-AF65-F5344CB8AC3E}">
        <p14:creationId xmlns:p14="http://schemas.microsoft.com/office/powerpoint/2010/main" val="2279549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718340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6126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1963" y="0"/>
            <a:ext cx="2117725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20236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8591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688" y="0"/>
            <a:ext cx="7239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10616931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690688" y="0"/>
            <a:ext cx="7239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28650" y="1825625"/>
            <a:ext cx="3867150" cy="2098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825625"/>
            <a:ext cx="3867150" cy="2098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8650" y="4076700"/>
            <a:ext cx="3867150" cy="21002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76700"/>
            <a:ext cx="3867150" cy="21002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7383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9376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886117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5326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4043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20390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5834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535368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117162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3"/>
          <p:cNvSpPr>
            <a:spLocks noChangeArrowheads="1"/>
          </p:cNvSpPr>
          <p:nvPr userDrawn="1"/>
        </p:nvSpPr>
        <p:spPr bwMode="auto">
          <a:xfrm>
            <a:off x="0" y="6248400"/>
            <a:ext cx="1676400" cy="6096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hr-HR" altLang="en-US" sz="1000" smtClean="0">
              <a:solidFill>
                <a:schemeClr val="bg1"/>
              </a:solidFill>
            </a:endParaRPr>
          </a:p>
        </p:txBody>
      </p:sp>
      <p:sp>
        <p:nvSpPr>
          <p:cNvPr id="1027" name="Rectangle 131"/>
          <p:cNvSpPr>
            <a:spLocks noChangeArrowheads="1"/>
          </p:cNvSpPr>
          <p:nvPr userDrawn="1"/>
        </p:nvSpPr>
        <p:spPr bwMode="auto">
          <a:xfrm>
            <a:off x="0" y="622300"/>
            <a:ext cx="1676400" cy="56261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8" name="Rectangle 108"/>
          <p:cNvSpPr>
            <a:spLocks noChangeArrowheads="1"/>
          </p:cNvSpPr>
          <p:nvPr userDrawn="1"/>
        </p:nvSpPr>
        <p:spPr bwMode="auto">
          <a:xfrm>
            <a:off x="8915400" y="0"/>
            <a:ext cx="228600" cy="6096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9" name="Rectangle 107"/>
          <p:cNvSpPr>
            <a:spLocks noChangeArrowheads="1"/>
          </p:cNvSpPr>
          <p:nvPr userDrawn="1"/>
        </p:nvSpPr>
        <p:spPr bwMode="auto">
          <a:xfrm>
            <a:off x="8915400" y="6248400"/>
            <a:ext cx="228600" cy="6096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hr-HR" altLang="en-US" sz="1000" smtClean="0">
              <a:solidFill>
                <a:schemeClr val="bg1"/>
              </a:solidFill>
            </a:endParaRPr>
          </a:p>
        </p:txBody>
      </p:sp>
      <p:sp>
        <p:nvSpPr>
          <p:cNvPr id="1030" name="Rectangle 104"/>
          <p:cNvSpPr>
            <a:spLocks noChangeArrowheads="1"/>
          </p:cNvSpPr>
          <p:nvPr userDrawn="1"/>
        </p:nvSpPr>
        <p:spPr bwMode="auto">
          <a:xfrm>
            <a:off x="0" y="0"/>
            <a:ext cx="1676400" cy="6096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1" name="Line 23"/>
          <p:cNvSpPr>
            <a:spLocks noChangeShapeType="1"/>
          </p:cNvSpPr>
          <p:nvPr userDrawn="1"/>
        </p:nvSpPr>
        <p:spPr bwMode="auto">
          <a:xfrm flipV="1">
            <a:off x="1676400" y="0"/>
            <a:ext cx="0" cy="68580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Line 43"/>
          <p:cNvSpPr>
            <a:spLocks noChangeShapeType="1"/>
          </p:cNvSpPr>
          <p:nvPr userDrawn="1"/>
        </p:nvSpPr>
        <p:spPr bwMode="auto">
          <a:xfrm>
            <a:off x="0" y="6248400"/>
            <a:ext cx="9144000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3" name="Line 99"/>
          <p:cNvSpPr>
            <a:spLocks noChangeShapeType="1"/>
          </p:cNvSpPr>
          <p:nvPr userDrawn="1"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4" name="Line 105"/>
          <p:cNvSpPr>
            <a:spLocks noChangeShapeType="1"/>
          </p:cNvSpPr>
          <p:nvPr userDrawn="1"/>
        </p:nvSpPr>
        <p:spPr bwMode="auto">
          <a:xfrm flipV="1">
            <a:off x="1698625" y="0"/>
            <a:ext cx="0" cy="68580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5" name="Rectangle 112"/>
          <p:cNvSpPr>
            <a:spLocks noGrp="1" noChangeArrowheads="1"/>
          </p:cNvSpPr>
          <p:nvPr>
            <p:ph type="title"/>
          </p:nvPr>
        </p:nvSpPr>
        <p:spPr bwMode="auto">
          <a:xfrm>
            <a:off x="1690688" y="0"/>
            <a:ext cx="7239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Klicken Sie, um das Titelformat zu bearbeiten</a:t>
            </a:r>
          </a:p>
        </p:txBody>
      </p:sp>
      <p:sp>
        <p:nvSpPr>
          <p:cNvPr id="1036" name="Line 115"/>
          <p:cNvSpPr>
            <a:spLocks noChangeShapeType="1"/>
          </p:cNvSpPr>
          <p:nvPr userDrawn="1"/>
        </p:nvSpPr>
        <p:spPr bwMode="auto">
          <a:xfrm flipV="1">
            <a:off x="8905875" y="6248400"/>
            <a:ext cx="0" cy="6096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7" name="Line 116"/>
          <p:cNvSpPr>
            <a:spLocks noChangeShapeType="1"/>
          </p:cNvSpPr>
          <p:nvPr userDrawn="1"/>
        </p:nvSpPr>
        <p:spPr bwMode="auto">
          <a:xfrm flipV="1">
            <a:off x="8915400" y="0"/>
            <a:ext cx="0" cy="6096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1" name="Text Box 147"/>
          <p:cNvSpPr txBox="1">
            <a:spLocks noChangeArrowheads="1"/>
          </p:cNvSpPr>
          <p:nvPr userDrawn="1"/>
        </p:nvSpPr>
        <p:spPr bwMode="auto">
          <a:xfrm>
            <a:off x="0" y="6292850"/>
            <a:ext cx="16335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de-DE" altLang="en-US" sz="800" dirty="0" smtClean="0">
                <a:solidFill>
                  <a:schemeClr val="bg1"/>
                </a:solidFill>
              </a:rPr>
              <a:t>Prof.dr.sc. Malik </a:t>
            </a:r>
            <a:r>
              <a:rPr lang="hr-HR" altLang="en-US" sz="800" dirty="0" smtClean="0">
                <a:solidFill>
                  <a:schemeClr val="bg1"/>
                </a:solidFill>
              </a:rPr>
              <a:t>Č</a:t>
            </a:r>
            <a:r>
              <a:rPr lang="de-DE" altLang="en-US" sz="800" dirty="0" smtClean="0">
                <a:solidFill>
                  <a:schemeClr val="bg1"/>
                </a:solidFill>
              </a:rPr>
              <a:t>abaravdi</a:t>
            </a:r>
            <a:r>
              <a:rPr lang="hr-HR" altLang="en-US" sz="800" dirty="0" smtClean="0">
                <a:solidFill>
                  <a:schemeClr val="bg1"/>
                </a:solidFill>
              </a:rPr>
              <a:t>ć</a:t>
            </a:r>
            <a:endParaRPr lang="de-DE" altLang="en-US" sz="800" dirty="0" smtClean="0">
              <a:solidFill>
                <a:schemeClr val="bg1"/>
              </a:solidFill>
            </a:endParaRPr>
          </a:p>
        </p:txBody>
      </p:sp>
      <p:sp>
        <p:nvSpPr>
          <p:cNvPr id="1199" name="Text Box 175"/>
          <p:cNvSpPr txBox="1">
            <a:spLocks noChangeArrowheads="1"/>
          </p:cNvSpPr>
          <p:nvPr userDrawn="1"/>
        </p:nvSpPr>
        <p:spPr bwMode="auto">
          <a:xfrm>
            <a:off x="8786813" y="6461125"/>
            <a:ext cx="5000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CA1557AF-AFB0-44BF-8122-C15DF7477DFB}" type="slidenum">
              <a:rPr lang="de-DE" altLang="en-US" sz="800" smtClean="0">
                <a:solidFill>
                  <a:schemeClr val="bg1"/>
                </a:solidFill>
              </a:rPr>
              <a:pPr algn="ctr" eaLnBrk="1" hangingPunct="1">
                <a:defRPr/>
              </a:pPr>
              <a:t>‹#›</a:t>
            </a:fld>
            <a:endParaRPr lang="de-DE" altLang="en-US" sz="800" smtClean="0">
              <a:solidFill>
                <a:schemeClr val="bg1"/>
              </a:solidFill>
            </a:endParaRPr>
          </a:p>
        </p:txBody>
      </p:sp>
      <p:pic>
        <p:nvPicPr>
          <p:cNvPr id="1040" name="Picture 31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513" y="6286500"/>
            <a:ext cx="560387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009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600" b="1">
          <a:solidFill>
            <a:srgbClr val="0000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600" b="1">
          <a:solidFill>
            <a:srgbClr val="0000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600" b="1">
          <a:solidFill>
            <a:srgbClr val="0000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meqa@unze.b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meqa@unze.b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altLang="en-US" smtClean="0"/>
              <a:t>Titelfolie</a:t>
            </a: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dirty="0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80" y="465841"/>
            <a:ext cx="2981325" cy="609600"/>
          </a:xfrm>
          <a:prstGeom prst="rect">
            <a:avLst/>
          </a:prstGeom>
          <a:noFill/>
        </p:spPr>
      </p:pic>
      <p:sp>
        <p:nvSpPr>
          <p:cNvPr id="8" name="Rectangle 31"/>
          <p:cNvSpPr>
            <a:spLocks noChangeArrowheads="1"/>
          </p:cNvSpPr>
          <p:nvPr/>
        </p:nvSpPr>
        <p:spPr bwMode="auto">
          <a:xfrm>
            <a:off x="744718" y="1300899"/>
            <a:ext cx="7984503" cy="522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/>
            <a:r>
              <a:rPr lang="en-GB" sz="2400" b="1" dirty="0"/>
              <a:t>Strengthening Capacities and Mechanisms for </a:t>
            </a:r>
            <a:r>
              <a:rPr lang="en-GB" sz="2400" b="1" dirty="0" smtClean="0"/>
              <a:t>Enhancement of </a:t>
            </a:r>
            <a:r>
              <a:rPr lang="en-GB" sz="2400" b="1" dirty="0"/>
              <a:t>Quality Assurance System in Higher Education in Bosnia and </a:t>
            </a:r>
            <a:r>
              <a:rPr lang="en-GB" sz="2400" b="1" dirty="0" smtClean="0"/>
              <a:t>Herzegovina</a:t>
            </a:r>
            <a:endParaRPr lang="en-US" sz="2400" b="1" dirty="0"/>
          </a:p>
          <a:p>
            <a:pPr marL="0" indent="0" algn="ctr"/>
            <a:r>
              <a:rPr lang="en-GB" sz="2400" b="1" dirty="0"/>
              <a:t>SMEQA</a:t>
            </a:r>
            <a:endParaRPr lang="en-US" sz="2400" b="1" dirty="0"/>
          </a:p>
          <a:p>
            <a:r>
              <a:rPr lang="en-GB" sz="2400" b="1" dirty="0"/>
              <a:t> </a:t>
            </a:r>
            <a:endParaRPr lang="en-GB" sz="2400" b="1" dirty="0" smtClean="0"/>
          </a:p>
          <a:p>
            <a:pPr marL="0" indent="0" algn="ctr"/>
            <a:r>
              <a:rPr lang="en-GB" sz="2400" b="1" dirty="0" err="1" smtClean="0"/>
              <a:t>Jačanje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kapaciteta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i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mehanizama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za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poboljšanje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sistema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osiguranja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kvaliteta</a:t>
            </a:r>
            <a:r>
              <a:rPr lang="en-GB" sz="2400" b="1" dirty="0" smtClean="0"/>
              <a:t> u </a:t>
            </a:r>
            <a:r>
              <a:rPr lang="en-GB" sz="2400" b="1" dirty="0" err="1" smtClean="0"/>
              <a:t>visokom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obrazovanju</a:t>
            </a:r>
            <a:r>
              <a:rPr lang="en-GB" sz="2400" b="1" dirty="0" smtClean="0"/>
              <a:t> u </a:t>
            </a:r>
            <a:r>
              <a:rPr lang="en-GB" sz="2400" b="1" dirty="0" err="1" smtClean="0"/>
              <a:t>Bosni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i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Hercegovini</a:t>
            </a:r>
            <a:endParaRPr lang="en-US" sz="2400" dirty="0"/>
          </a:p>
          <a:p>
            <a:endParaRPr lang="en-GB" dirty="0" smtClean="0"/>
          </a:p>
          <a:p>
            <a:pPr algn="ctr"/>
            <a:r>
              <a:rPr lang="en-GB" dirty="0" err="1" smtClean="0"/>
              <a:t>Broj</a:t>
            </a:r>
            <a:r>
              <a:rPr lang="en-GB" dirty="0" smtClean="0"/>
              <a:t> </a:t>
            </a:r>
            <a:r>
              <a:rPr lang="en-GB" dirty="0" err="1" smtClean="0"/>
              <a:t>projekta</a:t>
            </a:r>
            <a:r>
              <a:rPr lang="en-GB" dirty="0" smtClean="0"/>
              <a:t> </a:t>
            </a:r>
            <a:r>
              <a:rPr lang="en-GB" dirty="0"/>
              <a:t>101128889-ERASMUS-EDU-2023-CBHE-STRAND 3</a:t>
            </a:r>
            <a:endParaRPr lang="en-US" dirty="0"/>
          </a:p>
          <a:p>
            <a:r>
              <a:rPr lang="en-GB" b="1" dirty="0"/>
              <a:t> </a:t>
            </a:r>
          </a:p>
          <a:p>
            <a:pPr algn="ctr"/>
            <a:r>
              <a:rPr lang="en-US" b="1" dirty="0" err="1" smtClean="0"/>
              <a:t>Savjetovanje</a:t>
            </a:r>
            <a:r>
              <a:rPr lang="en-US" b="1" dirty="0" smtClean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temu</a:t>
            </a:r>
            <a:r>
              <a:rPr lang="en-US" b="1" dirty="0"/>
              <a:t> </a:t>
            </a:r>
            <a:r>
              <a:rPr lang="en-US" b="1" dirty="0" err="1"/>
              <a:t>Osiguranje</a:t>
            </a:r>
            <a:r>
              <a:rPr lang="en-US" b="1" dirty="0"/>
              <a:t> </a:t>
            </a:r>
            <a:r>
              <a:rPr lang="en-US" b="1" dirty="0" err="1"/>
              <a:t>kvaliteta</a:t>
            </a:r>
            <a:r>
              <a:rPr lang="en-US" b="1" dirty="0"/>
              <a:t> u </a:t>
            </a:r>
            <a:r>
              <a:rPr lang="en-US" b="1" dirty="0" err="1"/>
              <a:t>visokom</a:t>
            </a:r>
            <a:r>
              <a:rPr lang="en-US" b="1" dirty="0"/>
              <a:t> </a:t>
            </a:r>
            <a:r>
              <a:rPr lang="en-US" b="1" dirty="0" err="1"/>
              <a:t>obrazovanju</a:t>
            </a:r>
            <a:r>
              <a:rPr lang="en-US" b="1" dirty="0"/>
              <a:t> </a:t>
            </a:r>
            <a:r>
              <a:rPr lang="en-GB" b="1" dirty="0"/>
              <a:t> </a:t>
            </a:r>
          </a:p>
          <a:p>
            <a:endParaRPr lang="en-GB" dirty="0" smtClean="0"/>
          </a:p>
          <a:p>
            <a:r>
              <a:rPr lang="en-GB" dirty="0" smtClean="0"/>
              <a:t>Sarajevo, 15.03.2024.</a:t>
            </a:r>
            <a:endParaRPr lang="en-US" dirty="0"/>
          </a:p>
          <a:p>
            <a:pPr marL="0" indent="0"/>
            <a:endParaRPr lang="en-GB" dirty="0" smtClean="0"/>
          </a:p>
          <a:p>
            <a:pPr marL="0" indent="0"/>
            <a:r>
              <a:rPr lang="en-GB" dirty="0" err="1" smtClean="0"/>
              <a:t>Projekt</a:t>
            </a:r>
            <a:r>
              <a:rPr lang="en-GB" dirty="0" smtClean="0"/>
              <a:t> </a:t>
            </a:r>
            <a:r>
              <a:rPr lang="en-GB" dirty="0"/>
              <a:t>e-mail: </a:t>
            </a:r>
            <a:r>
              <a:rPr lang="en-GB" u="sng" dirty="0">
                <a:hlinkClick r:id="rId4"/>
              </a:rPr>
              <a:t>smeqa@unze.ba</a:t>
            </a:r>
            <a:endParaRPr lang="de-DE" altLang="en-US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 smtClean="0"/>
              <a:t>Partneri</a:t>
            </a:r>
            <a:endParaRPr lang="de-DE" alt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033191"/>
              </p:ext>
            </p:extLst>
          </p:nvPr>
        </p:nvGraphicFramePr>
        <p:xfrm>
          <a:off x="1772239" y="691180"/>
          <a:ext cx="7286920" cy="50488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869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j-lt"/>
                        </a:rPr>
                        <a:t>UNIVERZITET</a:t>
                      </a:r>
                      <a:r>
                        <a:rPr lang="en-US" sz="1400" u="none" strike="noStrike" baseline="0" dirty="0" smtClean="0">
                          <a:effectLst/>
                          <a:latin typeface="+mj-lt"/>
                        </a:rPr>
                        <a:t> U </a:t>
                      </a:r>
                      <a:r>
                        <a:rPr lang="en-US" sz="1400" u="none" strike="noStrike" dirty="0" smtClean="0">
                          <a:effectLst/>
                          <a:latin typeface="+mj-lt"/>
                        </a:rPr>
                        <a:t>ZENICI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j-lt"/>
                        </a:rPr>
                        <a:t>SVEUČILIŠTE U MOSTARU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j-lt"/>
                        </a:rPr>
                        <a:t>UNIVERZITET</a:t>
                      </a:r>
                      <a:r>
                        <a:rPr lang="en-US" sz="1400" u="none" strike="noStrike" baseline="0" dirty="0" smtClean="0">
                          <a:effectLst/>
                          <a:latin typeface="+mj-lt"/>
                        </a:rPr>
                        <a:t> U BANJALUCI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j-lt"/>
                        </a:rPr>
                        <a:t>UNIVERZITET U SARAJEVU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j-lt"/>
                        </a:rPr>
                        <a:t>SVEUČILIŠTE HERCEGOVINA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j-lt"/>
                        </a:rPr>
                        <a:t>UNIVERZITET VITEZ U</a:t>
                      </a:r>
                      <a:r>
                        <a:rPr lang="en-US" sz="1400" u="none" strike="noStrike" baseline="0" dirty="0" smtClean="0">
                          <a:effectLst/>
                          <a:latin typeface="+mj-lt"/>
                        </a:rPr>
                        <a:t> TRAVNIKU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j-lt"/>
                        </a:rPr>
                        <a:t>PAN-EVROPSKI</a:t>
                      </a:r>
                      <a:r>
                        <a:rPr lang="en-US" sz="1400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  <a:latin typeface="+mj-lt"/>
                        </a:rPr>
                        <a:t>UNIVERZITET</a:t>
                      </a:r>
                      <a:r>
                        <a:rPr lang="en-US" sz="1400" u="none" strike="noStrike" dirty="0">
                          <a:effectLst/>
                          <a:latin typeface="+mj-lt"/>
                        </a:rPr>
                        <a:t> "APEIRON"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MINISTARSTVO ZA NAUČNI I TEHNOLOŠKI RAZVOJ, VISOKO OBRAZOVANJE I INFORMACIONO DRUŠTVO, REPUBLIKA SRPSKA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MINISTARSTVO OBRAZOVANJA, NAUKE I MLADIH SARAJEVSKOG KANTONA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MINISTARSTVO OBRAZOVANJA HERCEGOVAČKO-NERETVANSKOG KANTONA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MINISTARSTVO OBRAZOVANJA, KULTURE I SPORTA ZENIČKO-DOBOJSKOG KANTONA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MINISTARSTVO OBRAZOVANJA, NAUKE, SPORTA I KULTURE SREDNJOBOSANSKOG KANTONA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AGENCIJA ZA RAZVOJ VISOKOG OBRAZOVANJA I OSIGURANJE KVALITETA </a:t>
                      </a:r>
                      <a:r>
                        <a:rPr lang="en-US" sz="140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BiH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AGENCIJA ZA VISOKO OBRAZOVANJE REPUBLIKE SRPSKE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CENTAR ZA INFORMISANJE I PRIZNAVANJE KVALIFIKACIJA U VISOKOM OBRAZOVANJU - </a:t>
                      </a:r>
                      <a:r>
                        <a:rPr lang="en-US" sz="140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CIP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AGENCIJA ZA ZNANOST I OBRAZOVANJE</a:t>
                      </a:r>
                      <a:r>
                        <a:rPr lang="en-US" sz="1400" u="none" strike="noStrike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400" u="none" strike="noStrike" baseline="0" dirty="0" smtClean="0">
                          <a:effectLst/>
                          <a:latin typeface="+mj-lt"/>
                        </a:rPr>
                        <a:t>– </a:t>
                      </a:r>
                      <a:r>
                        <a:rPr lang="en-US" sz="1400" u="none" strike="noStrike" baseline="0" dirty="0" smtClean="0">
                          <a:effectLst/>
                          <a:latin typeface="+mj-lt"/>
                        </a:rPr>
                        <a:t>AZVO (CROATIA)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SLOVENAČKA AGENCIJA ZA KVALITET U VISOKOM OBRAZOVANJU -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NAKVIS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j-lt"/>
                        </a:rPr>
                        <a:t>UNIVERZITET U LJUBLJANI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78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j-lt"/>
                        </a:rPr>
                        <a:t>SVEUČILIŠTE U SPLITU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72239" y="5821628"/>
            <a:ext cx="7079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Trajanje</a:t>
            </a:r>
            <a:r>
              <a:rPr lang="en-US" b="1" dirty="0" smtClean="0"/>
              <a:t>: </a:t>
            </a:r>
            <a:r>
              <a:rPr lang="en-US" b="1" dirty="0" smtClean="0"/>
              <a:t>36 </a:t>
            </a:r>
            <a:r>
              <a:rPr lang="en-US" b="1" dirty="0" err="1" smtClean="0"/>
              <a:t>mjeseci</a:t>
            </a:r>
            <a:r>
              <a:rPr lang="en-US" b="1" dirty="0" smtClean="0"/>
              <a:t> </a:t>
            </a:r>
            <a:r>
              <a:rPr lang="en-US" b="1" dirty="0" smtClean="0"/>
              <a:t>01/01/2024 – 31/12/2026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cilj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089052" y="953266"/>
            <a:ext cx="66436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strukturalnog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 je </a:t>
            </a:r>
            <a:r>
              <a:rPr lang="en-US" dirty="0" err="1" smtClean="0"/>
              <a:t>jačanje</a:t>
            </a:r>
            <a:r>
              <a:rPr lang="en-US" dirty="0" smtClean="0"/>
              <a:t> </a:t>
            </a:r>
            <a:r>
              <a:rPr lang="en-US" dirty="0" err="1"/>
              <a:t>kapaciteta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unapređenje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u </a:t>
            </a:r>
            <a:r>
              <a:rPr lang="en-US" dirty="0" err="1"/>
              <a:t>visokom</a:t>
            </a:r>
            <a:r>
              <a:rPr lang="en-US" dirty="0"/>
              <a:t> </a:t>
            </a:r>
            <a:r>
              <a:rPr lang="en-US" dirty="0" err="1"/>
              <a:t>obrazovanju</a:t>
            </a:r>
            <a:r>
              <a:rPr lang="en-US" dirty="0"/>
              <a:t>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cilj</a:t>
            </a:r>
            <a:r>
              <a:rPr lang="en-US" dirty="0"/>
              <a:t> je </a:t>
            </a:r>
            <a:r>
              <a:rPr lang="en-US" dirty="0" err="1"/>
              <a:t>zbližavanje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relevantnih</a:t>
            </a:r>
            <a:r>
              <a:rPr lang="en-US" dirty="0"/>
              <a:t> </a:t>
            </a:r>
            <a:r>
              <a:rPr lang="en-US" dirty="0" err="1"/>
              <a:t>aktera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predlaganje</a:t>
            </a:r>
            <a:r>
              <a:rPr lang="en-US" dirty="0"/>
              <a:t> </a:t>
            </a:r>
            <a:r>
              <a:rPr lang="en-US" dirty="0" err="1"/>
              <a:t>najboljeg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akreditaciju</a:t>
            </a:r>
            <a:r>
              <a:rPr lang="en-US" dirty="0"/>
              <a:t> </a:t>
            </a:r>
            <a:r>
              <a:rPr lang="en-US" dirty="0" err="1"/>
              <a:t>studijskih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dogovorenog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partnera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zasnovanog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evropskom</a:t>
            </a:r>
            <a:r>
              <a:rPr lang="en-US" dirty="0"/>
              <a:t> </a:t>
            </a:r>
            <a:r>
              <a:rPr lang="en-US" dirty="0" err="1"/>
              <a:t>pristupu</a:t>
            </a:r>
            <a:r>
              <a:rPr lang="en-US" dirty="0"/>
              <a:t>. U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očekuje</a:t>
            </a:r>
            <a:r>
              <a:rPr lang="en-US" dirty="0"/>
              <a:t> se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/>
              <a:t>doprinos</a:t>
            </a:r>
            <a:r>
              <a:rPr lang="en-US" dirty="0"/>
              <a:t> </a:t>
            </a:r>
            <a:r>
              <a:rPr lang="en-US" dirty="0" err="1"/>
              <a:t>partnera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EU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Dodatno</a:t>
            </a:r>
            <a:r>
              <a:rPr lang="en-US" dirty="0"/>
              <a:t>,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projekat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predložiti</a:t>
            </a:r>
            <a:r>
              <a:rPr lang="en-US" dirty="0"/>
              <a:t> </a:t>
            </a:r>
            <a:r>
              <a:rPr lang="en-US" dirty="0" err="1"/>
              <a:t>najbolji</a:t>
            </a:r>
            <a:r>
              <a:rPr lang="en-US" dirty="0"/>
              <a:t> model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sistematsku</a:t>
            </a:r>
            <a:r>
              <a:rPr lang="en-US" dirty="0"/>
              <a:t> </a:t>
            </a:r>
            <a:r>
              <a:rPr lang="en-US" dirty="0" err="1"/>
              <a:t>implementaciju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smjernica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u </a:t>
            </a:r>
            <a:r>
              <a:rPr lang="en-US" dirty="0" err="1"/>
              <a:t>Evropskom</a:t>
            </a:r>
            <a:r>
              <a:rPr lang="en-US" dirty="0"/>
              <a:t> </a:t>
            </a:r>
            <a:r>
              <a:rPr lang="en-US" dirty="0" err="1"/>
              <a:t>prostoru</a:t>
            </a:r>
            <a:r>
              <a:rPr lang="en-US" dirty="0"/>
              <a:t> </a:t>
            </a:r>
            <a:r>
              <a:rPr lang="en-US" dirty="0" err="1"/>
              <a:t>visokog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 (ESG)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rezultirati</a:t>
            </a:r>
            <a:r>
              <a:rPr lang="en-US" dirty="0"/>
              <a:t> da Bosna </a:t>
            </a:r>
            <a:r>
              <a:rPr lang="en-US" dirty="0" err="1"/>
              <a:t>i</a:t>
            </a:r>
            <a:r>
              <a:rPr lang="en-US" dirty="0"/>
              <a:t> Hercegovina </a:t>
            </a:r>
            <a:r>
              <a:rPr lang="en-US" dirty="0" err="1"/>
              <a:t>dobije</a:t>
            </a:r>
            <a:r>
              <a:rPr lang="en-US" dirty="0"/>
              <a:t> </a:t>
            </a:r>
            <a:r>
              <a:rPr lang="en-US" dirty="0" err="1"/>
              <a:t>punopravno</a:t>
            </a:r>
            <a:r>
              <a:rPr lang="en-US" dirty="0"/>
              <a:t> </a:t>
            </a:r>
            <a:r>
              <a:rPr lang="en-US" dirty="0" err="1"/>
              <a:t>članstvo</a:t>
            </a:r>
            <a:r>
              <a:rPr lang="en-US" dirty="0"/>
              <a:t> u </a:t>
            </a:r>
            <a:r>
              <a:rPr lang="en-US" dirty="0" err="1"/>
              <a:t>evropskim</a:t>
            </a:r>
            <a:r>
              <a:rPr lang="en-US" dirty="0"/>
              <a:t> </a:t>
            </a:r>
            <a:r>
              <a:rPr lang="en-US" dirty="0" err="1"/>
              <a:t>asocijacijama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inicijativama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u </a:t>
            </a:r>
            <a:r>
              <a:rPr lang="en-US" dirty="0" err="1" smtClean="0"/>
              <a:t>visokom</a:t>
            </a:r>
            <a:r>
              <a:rPr lang="en-US" dirty="0" smtClean="0"/>
              <a:t> </a:t>
            </a:r>
            <a:r>
              <a:rPr lang="en-US" dirty="0" err="1" smtClean="0"/>
              <a:t>obrazovanju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posebno</a:t>
            </a:r>
            <a:r>
              <a:rPr lang="en-US" dirty="0"/>
              <a:t> ENQA </a:t>
            </a:r>
            <a:r>
              <a:rPr lang="en-US" dirty="0" err="1"/>
              <a:t>i</a:t>
            </a:r>
            <a:r>
              <a:rPr lang="en-US" dirty="0"/>
              <a:t> EQAR). 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04748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 smtClean="0"/>
              <a:t>Specifični ciljevi I</a:t>
            </a:r>
            <a:endParaRPr lang="de-DE" altLang="en-US" dirty="0" smtClean="0"/>
          </a:p>
        </p:txBody>
      </p:sp>
      <p:sp>
        <p:nvSpPr>
          <p:cNvPr id="8195" name="Rectangle 31"/>
          <p:cNvSpPr>
            <a:spLocks noChangeArrowheads="1"/>
          </p:cNvSpPr>
          <p:nvPr/>
        </p:nvSpPr>
        <p:spPr bwMode="auto">
          <a:xfrm>
            <a:off x="1873250" y="842963"/>
            <a:ext cx="6875463" cy="5152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̵"/>
            </a:pP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zakonodavnog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en-US" dirty="0"/>
              <a:t>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 smtClean="0"/>
              <a:t>akreditacije</a:t>
            </a:r>
            <a:r>
              <a:rPr lang="en-US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̵"/>
            </a:pPr>
            <a:r>
              <a:rPr lang="en-US" dirty="0" err="1" smtClean="0"/>
              <a:t>razumijevanje</a:t>
            </a:r>
            <a:r>
              <a:rPr lang="en-US" dirty="0" smtClean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evropskih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akreditacije</a:t>
            </a:r>
            <a:r>
              <a:rPr lang="en-US" dirty="0"/>
              <a:t> </a:t>
            </a:r>
            <a:r>
              <a:rPr lang="en-US" dirty="0" err="1"/>
              <a:t>studijskih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uzimajući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istorijske</a:t>
            </a:r>
            <a:r>
              <a:rPr lang="en-US" dirty="0"/>
              <a:t>, </a:t>
            </a:r>
            <a:r>
              <a:rPr lang="en-US" dirty="0" err="1"/>
              <a:t>društvene</a:t>
            </a:r>
            <a:r>
              <a:rPr lang="en-US" dirty="0"/>
              <a:t>,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institucionalne</a:t>
            </a:r>
            <a:r>
              <a:rPr lang="en-US" dirty="0"/>
              <a:t> </a:t>
            </a:r>
            <a:r>
              <a:rPr lang="en-US" dirty="0" err="1"/>
              <a:t>aspekte</a:t>
            </a:r>
            <a:r>
              <a:rPr lang="en-US" dirty="0"/>
              <a:t> </a:t>
            </a:r>
            <a:r>
              <a:rPr lang="en-US" dirty="0" err="1"/>
              <a:t>autonomije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karakterizirali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pristupe</a:t>
            </a:r>
            <a:r>
              <a:rPr lang="en-US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̵"/>
            </a:pPr>
            <a:r>
              <a:rPr lang="en-US" dirty="0" err="1" smtClean="0"/>
              <a:t>izrada</a:t>
            </a:r>
            <a:r>
              <a:rPr lang="en-US" dirty="0" smtClean="0"/>
              <a:t> </a:t>
            </a:r>
            <a:r>
              <a:rPr lang="en-US" dirty="0" err="1" smtClean="0"/>
              <a:t>modela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akreditaciju</a:t>
            </a:r>
            <a:r>
              <a:rPr lang="en-US" dirty="0"/>
              <a:t> </a:t>
            </a:r>
            <a:r>
              <a:rPr lang="en-US" dirty="0" err="1"/>
              <a:t>studijskih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nadležnih</a:t>
            </a:r>
            <a:r>
              <a:rPr lang="en-US" dirty="0"/>
              <a:t> </a:t>
            </a:r>
            <a:r>
              <a:rPr lang="en-US" dirty="0" err="1"/>
              <a:t>obrazovnih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usvojenim</a:t>
            </a:r>
            <a:r>
              <a:rPr lang="en-US" dirty="0"/>
              <a:t> </a:t>
            </a:r>
            <a:r>
              <a:rPr lang="en-US" dirty="0" err="1"/>
              <a:t>dokumentima</a:t>
            </a:r>
            <a:r>
              <a:rPr lang="en-US" dirty="0"/>
              <a:t> </a:t>
            </a:r>
            <a:r>
              <a:rPr lang="en-US" dirty="0" err="1"/>
              <a:t>Agencije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visokog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(HEA</a:t>
            </a:r>
            <a:r>
              <a:rPr lang="en-US" dirty="0" smtClean="0"/>
              <a:t>). </a:t>
            </a:r>
            <a:r>
              <a:rPr lang="en-US" dirty="0" err="1" smtClean="0"/>
              <a:t>Projektni</a:t>
            </a:r>
            <a:r>
              <a:rPr lang="en-US" dirty="0" smtClean="0"/>
              <a:t> </a:t>
            </a:r>
            <a:r>
              <a:rPr lang="en-US" dirty="0" err="1"/>
              <a:t>konzorcij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bliskom</a:t>
            </a:r>
            <a:r>
              <a:rPr lang="en-US" dirty="0"/>
              <a:t> </a:t>
            </a:r>
            <a:r>
              <a:rPr lang="en-US" dirty="0" err="1"/>
              <a:t>kontaktu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ključnim</a:t>
            </a:r>
            <a:r>
              <a:rPr lang="en-US" dirty="0"/>
              <a:t> </a:t>
            </a:r>
            <a:r>
              <a:rPr lang="en-US" dirty="0" err="1"/>
              <a:t>dionicima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obrazovnim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ne bi </a:t>
            </a:r>
            <a:r>
              <a:rPr lang="en-US" dirty="0" err="1"/>
              <a:t>duplicirali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započete</a:t>
            </a:r>
            <a:r>
              <a:rPr lang="en-US" dirty="0"/>
              <a:t> </a:t>
            </a:r>
            <a:r>
              <a:rPr lang="en-US" dirty="0" err="1"/>
              <a:t>inicijative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napore</a:t>
            </a:r>
            <a:r>
              <a:rPr lang="en-US" dirty="0" smtClean="0"/>
              <a:t>,</a:t>
            </a:r>
          </a:p>
          <a:p>
            <a:pPr marL="285750" indent="-285750" algn="just">
              <a:buFont typeface="Arial" panose="020B0604020202020204" pitchFamily="34" charset="0"/>
              <a:buChar char="̵"/>
            </a:pPr>
            <a:r>
              <a:rPr lang="en-US" dirty="0" err="1" smtClean="0"/>
              <a:t>uspostavljanje</a:t>
            </a:r>
            <a:r>
              <a:rPr lang="en-US" dirty="0" smtClean="0"/>
              <a:t> </a:t>
            </a:r>
            <a:r>
              <a:rPr lang="en-US" dirty="0" err="1"/>
              <a:t>mehanizma</a:t>
            </a:r>
            <a:r>
              <a:rPr lang="en-US" dirty="0"/>
              <a:t> </a:t>
            </a:r>
            <a:r>
              <a:rPr lang="en-US" dirty="0" err="1"/>
              <a:t>koordinacije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harmonizacije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u </a:t>
            </a:r>
            <a:r>
              <a:rPr lang="en-US" dirty="0" err="1"/>
              <a:t>visokom</a:t>
            </a:r>
            <a:r>
              <a:rPr lang="en-US" dirty="0"/>
              <a:t> </a:t>
            </a:r>
            <a:r>
              <a:rPr lang="en-US" dirty="0" err="1"/>
              <a:t>obrazovanju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7352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/>
              <a:t>Specifični ciljevi II</a:t>
            </a:r>
            <a:endParaRPr lang="de-DE" altLang="en-US" dirty="0" smtClean="0"/>
          </a:p>
        </p:txBody>
      </p:sp>
      <p:sp>
        <p:nvSpPr>
          <p:cNvPr id="8195" name="Rectangle 31"/>
          <p:cNvSpPr>
            <a:spLocks noChangeArrowheads="1"/>
          </p:cNvSpPr>
          <p:nvPr/>
        </p:nvSpPr>
        <p:spPr bwMode="auto">
          <a:xfrm>
            <a:off x="1873250" y="842963"/>
            <a:ext cx="6875463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-"/>
            </a:pP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jačanje</a:t>
            </a:r>
            <a:r>
              <a:rPr lang="en-US" dirty="0"/>
              <a:t> </a:t>
            </a:r>
            <a:r>
              <a:rPr lang="en-US" dirty="0" err="1"/>
              <a:t>ljudskih</a:t>
            </a:r>
            <a:r>
              <a:rPr lang="en-US" dirty="0"/>
              <a:t> </a:t>
            </a:r>
            <a:r>
              <a:rPr lang="en-US" dirty="0" err="1"/>
              <a:t>kapaciteta</a:t>
            </a:r>
            <a:r>
              <a:rPr lang="en-US" dirty="0"/>
              <a:t>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 </a:t>
            </a:r>
            <a:r>
              <a:rPr lang="en-US" dirty="0" err="1"/>
              <a:t>uključenim</a:t>
            </a:r>
            <a:r>
              <a:rPr lang="en-US" dirty="0"/>
              <a:t> u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akreditacije</a:t>
            </a:r>
            <a:r>
              <a:rPr lang="en-US" dirty="0"/>
              <a:t>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-"/>
            </a:pPr>
            <a:r>
              <a:rPr lang="en-US" dirty="0" err="1" smtClean="0"/>
              <a:t>jačanje</a:t>
            </a:r>
            <a:r>
              <a:rPr lang="en-US" dirty="0" smtClean="0"/>
              <a:t> </a:t>
            </a:r>
            <a:r>
              <a:rPr lang="en-US" dirty="0" err="1"/>
              <a:t>saradnje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uključenih</a:t>
            </a:r>
            <a:r>
              <a:rPr lang="en-US" dirty="0"/>
              <a:t> u </a:t>
            </a:r>
            <a:r>
              <a:rPr lang="en-US" dirty="0" err="1"/>
              <a:t>postupke</a:t>
            </a:r>
            <a:r>
              <a:rPr lang="en-US" dirty="0"/>
              <a:t> </a:t>
            </a:r>
            <a:r>
              <a:rPr lang="en-US" dirty="0" err="1"/>
              <a:t>akreditacije</a:t>
            </a:r>
            <a:r>
              <a:rPr lang="en-US" dirty="0"/>
              <a:t> </a:t>
            </a:r>
            <a:r>
              <a:rPr lang="en-US" dirty="0" err="1"/>
              <a:t>pronalaženjem</a:t>
            </a:r>
            <a:r>
              <a:rPr lang="en-US" dirty="0"/>
              <a:t> </a:t>
            </a:r>
            <a:r>
              <a:rPr lang="en-US" dirty="0" err="1"/>
              <a:t>odgovarajućih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 smtClean="0"/>
              <a:t>saradnje</a:t>
            </a:r>
            <a:r>
              <a:rPr lang="en-US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-"/>
            </a:pPr>
            <a:r>
              <a:rPr lang="en-US" dirty="0" err="1" smtClean="0"/>
              <a:t>pronalaženje</a:t>
            </a:r>
            <a:r>
              <a:rPr lang="en-US" dirty="0" smtClean="0"/>
              <a:t> </a:t>
            </a:r>
            <a:r>
              <a:rPr lang="en-US" dirty="0" err="1"/>
              <a:t>najboljih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regionalnu</a:t>
            </a:r>
            <a:r>
              <a:rPr lang="en-US" dirty="0"/>
              <a:t> </a:t>
            </a:r>
            <a:r>
              <a:rPr lang="en-US" dirty="0" err="1"/>
              <a:t>saradnju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dodatnu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smtClean="0"/>
              <a:t>projekti.</a:t>
            </a:r>
          </a:p>
          <a:p>
            <a:pPr marL="285750" indent="-285750" algn="just">
              <a:buFont typeface="Arial" panose="020B0604020202020204" pitchFamily="34" charset="0"/>
              <a:buChar char="-"/>
            </a:pPr>
            <a:r>
              <a:rPr lang="en-US" dirty="0" err="1" smtClean="0"/>
              <a:t>jačanje</a:t>
            </a:r>
            <a:r>
              <a:rPr lang="en-US" dirty="0" smtClean="0"/>
              <a:t> </a:t>
            </a:r>
            <a:r>
              <a:rPr lang="en-US" dirty="0" err="1"/>
              <a:t>kapaciteta</a:t>
            </a:r>
            <a:r>
              <a:rPr lang="en-US" dirty="0"/>
              <a:t> </a:t>
            </a:r>
            <a:r>
              <a:rPr lang="en-US" dirty="0" err="1"/>
              <a:t>domaćih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međunarodnih</a:t>
            </a:r>
            <a:r>
              <a:rPr lang="en-US" dirty="0"/>
              <a:t> </a:t>
            </a:r>
            <a:r>
              <a:rPr lang="en-US" dirty="0" err="1" smtClean="0"/>
              <a:t>stručnjaka</a:t>
            </a:r>
            <a:r>
              <a:rPr lang="en-US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-"/>
            </a:pPr>
            <a:r>
              <a:rPr lang="en-US" dirty="0" err="1" smtClean="0"/>
              <a:t>napraviti</a:t>
            </a:r>
            <a:r>
              <a:rPr lang="en-US" dirty="0" smtClean="0"/>
              <a:t> </a:t>
            </a:r>
            <a:r>
              <a:rPr lang="en-US" dirty="0" err="1"/>
              <a:t>jasnu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minimalnih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pružanje</a:t>
            </a:r>
            <a:r>
              <a:rPr lang="en-US" dirty="0"/>
              <a:t> </a:t>
            </a:r>
            <a:r>
              <a:rPr lang="en-US" dirty="0" err="1"/>
              <a:t>visokog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 od </a:t>
            </a:r>
            <a:r>
              <a:rPr lang="en-US" dirty="0" err="1"/>
              <a:t>standarda</a:t>
            </a:r>
            <a:r>
              <a:rPr lang="en-US" dirty="0"/>
              <a:t>, </a:t>
            </a:r>
            <a:r>
              <a:rPr lang="en-US" dirty="0" err="1"/>
              <a:t>kriterija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indikatora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visokog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.</a:t>
            </a:r>
            <a:r>
              <a:rPr lang="en-US" dirty="0"/>
              <a:t>	</a:t>
            </a:r>
          </a:p>
          <a:p>
            <a:pPr eaLnBrk="1" hangingPunct="1">
              <a:spcBef>
                <a:spcPct val="20000"/>
              </a:spcBef>
            </a:pPr>
            <a:endParaRPr lang="de-DE" altLang="en-US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 smtClean="0"/>
              <a:t>Radni paketi 1-3</a:t>
            </a:r>
            <a:endParaRPr lang="de-DE" alt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485463"/>
              </p:ext>
            </p:extLst>
          </p:nvPr>
        </p:nvGraphicFramePr>
        <p:xfrm>
          <a:off x="1775530" y="703869"/>
          <a:ext cx="7255618" cy="54420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26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129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9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+mj-lt"/>
                        </a:rPr>
                        <a:t>WP 1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Upravljanje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projektom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55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T1.1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Kick-off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sastanak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sastanci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Odbora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projektnog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konzorcijuma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(PCB).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55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T1.2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Finansijsko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administrativno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upravljanje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svim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projektnim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aktivnostima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9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 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+mj-lt"/>
                        </a:rPr>
                        <a:t>WP 2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Unapređenje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modela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eksterne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evaluacije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T2.1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+mj-lt"/>
                        </a:rPr>
                        <a:t>Analiza propisa i procedura u QA u visokom obrazovanju u BiH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55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T2.2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Studijske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posjete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EU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partnerima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55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T2.3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Međunarodna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konferencija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55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T2.4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Unapređenje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modela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eksterne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evaluacije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55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T2.5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Predlaganje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mehanizma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za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koordinaciju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usklađivanje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61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 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+mj-lt"/>
                        </a:rPr>
                        <a:t>WP 3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Razvoj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internog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sistema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osiguranja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kvaliteta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i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principa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evaluacije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111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T3.1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Studijske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posjete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partnerima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iz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EU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pridruženih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zemalja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na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temu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internog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sistema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osiguranja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kvaliteta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evaluacije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111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T3.2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Analiza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modela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internih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sistema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osiguranja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kvaliteta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evaluacija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na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univerzitetima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u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BiH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111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T3.3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Konferencija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na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temu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Interna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evaluacija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sistemi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osiguranja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kvaliteta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-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javna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rasprava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5111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T3.4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Preporuke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za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uređenje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internog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sistema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osiguranja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kvaliteta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procedure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evaluacije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55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T3.5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Pilotiranje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procedure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za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internu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evaluaciju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 smtClean="0"/>
              <a:t>Radbi paketi 4-6</a:t>
            </a:r>
            <a:endParaRPr lang="de-DE" alt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769852"/>
              </p:ext>
            </p:extLst>
          </p:nvPr>
        </p:nvGraphicFramePr>
        <p:xfrm>
          <a:off x="1765833" y="696846"/>
          <a:ext cx="7163855" cy="54912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45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293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7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+mj-lt"/>
                        </a:rPr>
                        <a:t>WP 4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Jačanje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kapaciteta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osiguranja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kvaliteta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u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sistemu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visokog</a:t>
                      </a:r>
                      <a:r>
                        <a:rPr lang="en-US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+mj-lt"/>
                        </a:rPr>
                        <a:t>obrazovanja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6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T4.1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Radionica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partneri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iz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EU o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podršci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eksternom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osiguranju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kvaliteta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7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T4.2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Eksterne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radionice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radionice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za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osiguranje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kvaliteta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za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visokoškolske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ustanove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u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BiH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7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T4.3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Obuke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stručnjaka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sa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liste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HEA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71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T4.4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Okrugli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sto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o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poukama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iz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pilotiranja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procedure interne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evaluacije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prijedlogu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novog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seta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kriterija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za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stručnjake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stručne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obuke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47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 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WP 5 </a:t>
                      </a:r>
                      <a:r>
                        <a:rPr lang="en-US" sz="20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Diseminacija</a:t>
                      </a:r>
                      <a:endParaRPr lang="en-US" sz="20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7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T5.1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+mj-lt"/>
                        </a:rPr>
                        <a:t>Diseminacija projekta i plan eksploatacije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7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T5.2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+mj-lt"/>
                        </a:rPr>
                        <a:t>Web stranica projekta i profil na društvenim mrežama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7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T5.3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+mj-lt"/>
                        </a:rPr>
                        <a:t>Projektni promotivni materijali, prezentacije i publikacije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7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T5.4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Završna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konferencija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7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 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WP 6 Monitoring </a:t>
                      </a:r>
                      <a:r>
                        <a:rPr lang="en-US" sz="20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projekta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osiguranje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kvaliteta</a:t>
                      </a:r>
                      <a:endParaRPr lang="en-US" sz="20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7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T6.1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Plan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kvaliteta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,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standardi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procedure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37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T6.2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Periodični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izvještaji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o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kvaliteti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7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j-lt"/>
                        </a:rPr>
                        <a:t>T6.3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+mj-lt"/>
                        </a:rPr>
                        <a:t>Imenovanje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eksternog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stručnjaka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j-lt"/>
                        </a:rPr>
                        <a:t>izvještaj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s-Latn-BA" altLang="en-US" dirty="0"/>
              <a:t>Glavni rezultati projekta</a:t>
            </a:r>
            <a:endParaRPr lang="de-DE" altLang="en-US" dirty="0" smtClean="0"/>
          </a:p>
        </p:txBody>
      </p:sp>
      <p:sp>
        <p:nvSpPr>
          <p:cNvPr id="8195" name="Rectangle 31"/>
          <p:cNvSpPr>
            <a:spLocks noChangeArrowheads="1"/>
          </p:cNvSpPr>
          <p:nvPr/>
        </p:nvSpPr>
        <p:spPr bwMode="auto">
          <a:xfrm>
            <a:off x="1873250" y="842963"/>
            <a:ext cx="6875463" cy="526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dirty="0"/>
          </a:p>
          <a:p>
            <a:pPr>
              <a:buFont typeface="Arial" panose="020B0604020202020204" pitchFamily="34" charset="0"/>
              <a:buChar char="-"/>
            </a:pPr>
            <a:r>
              <a:rPr lang="en-GB" sz="2400" dirty="0" err="1"/>
              <a:t>Izvještaj</a:t>
            </a:r>
            <a:r>
              <a:rPr lang="en-GB" sz="2400" dirty="0"/>
              <a:t> o </a:t>
            </a:r>
            <a:r>
              <a:rPr lang="en-GB" sz="2400" dirty="0" err="1"/>
              <a:t>analizi</a:t>
            </a:r>
            <a:r>
              <a:rPr lang="en-GB" sz="2400" dirty="0"/>
              <a:t> </a:t>
            </a:r>
            <a:r>
              <a:rPr lang="en-GB" sz="2400" dirty="0" err="1"/>
              <a:t>osiguranja</a:t>
            </a:r>
            <a:r>
              <a:rPr lang="en-GB" sz="2400" dirty="0"/>
              <a:t> </a:t>
            </a:r>
            <a:r>
              <a:rPr lang="en-GB" sz="2400" dirty="0" err="1"/>
              <a:t>kvaliteta</a:t>
            </a:r>
            <a:r>
              <a:rPr lang="en-GB" sz="2400" dirty="0"/>
              <a:t> (</a:t>
            </a:r>
            <a:r>
              <a:rPr lang="en-GB" sz="2400" dirty="0" smtClean="0"/>
              <a:t>ARQA)</a:t>
            </a:r>
          </a:p>
          <a:p>
            <a:pPr>
              <a:buFont typeface="Arial" panose="020B0604020202020204" pitchFamily="34" charset="0"/>
              <a:buChar char="-"/>
            </a:pPr>
            <a:endParaRPr lang="en-GB" sz="2400" dirty="0" smtClean="0"/>
          </a:p>
          <a:p>
            <a:pPr>
              <a:buFont typeface="Arial" panose="020B0604020202020204" pitchFamily="34" charset="0"/>
              <a:buChar char="-"/>
            </a:pPr>
            <a:r>
              <a:rPr lang="en-GB" sz="2400" dirty="0" err="1" smtClean="0"/>
              <a:t>Prijedlog</a:t>
            </a:r>
            <a:r>
              <a:rPr lang="en-GB" sz="2400" dirty="0" smtClean="0"/>
              <a:t> </a:t>
            </a:r>
            <a:r>
              <a:rPr lang="en-GB" sz="2400" dirty="0" err="1"/>
              <a:t>poboljšanih</a:t>
            </a:r>
            <a:r>
              <a:rPr lang="en-GB" sz="2400" dirty="0"/>
              <a:t> </a:t>
            </a:r>
            <a:r>
              <a:rPr lang="en-GB" sz="2400" dirty="0" err="1"/>
              <a:t>modela</a:t>
            </a:r>
            <a:r>
              <a:rPr lang="en-GB" sz="2400" dirty="0"/>
              <a:t> </a:t>
            </a:r>
            <a:r>
              <a:rPr lang="en-GB" sz="2400" dirty="0" err="1"/>
              <a:t>eksternog</a:t>
            </a:r>
            <a:r>
              <a:rPr lang="en-GB" sz="2400" dirty="0"/>
              <a:t> </a:t>
            </a:r>
            <a:r>
              <a:rPr lang="en-GB" sz="2400" dirty="0" err="1" smtClean="0"/>
              <a:t>vrednovanja</a:t>
            </a:r>
            <a:endParaRPr lang="en-GB" sz="2400" dirty="0" smtClean="0"/>
          </a:p>
          <a:p>
            <a:pPr>
              <a:buFont typeface="Arial" panose="020B0604020202020204" pitchFamily="34" charset="0"/>
              <a:buChar char="-"/>
            </a:pPr>
            <a:endParaRPr lang="en-GB" sz="2400" dirty="0"/>
          </a:p>
          <a:p>
            <a:pPr>
              <a:buFont typeface="Arial" panose="020B0604020202020204" pitchFamily="34" charset="0"/>
              <a:buChar char="-"/>
            </a:pPr>
            <a:r>
              <a:rPr lang="en-GB" sz="2400" dirty="0" err="1" smtClean="0"/>
              <a:t>Prijedlog</a:t>
            </a:r>
            <a:r>
              <a:rPr lang="en-GB" sz="2400" dirty="0" smtClean="0"/>
              <a:t> </a:t>
            </a:r>
            <a:r>
              <a:rPr lang="en-GB" sz="2400" dirty="0" err="1"/>
              <a:t>mehanizma</a:t>
            </a:r>
            <a:r>
              <a:rPr lang="en-GB" sz="2400" dirty="0"/>
              <a:t> </a:t>
            </a:r>
            <a:r>
              <a:rPr lang="en-GB" sz="2400" dirty="0" err="1"/>
              <a:t>za</a:t>
            </a:r>
            <a:r>
              <a:rPr lang="en-GB" sz="2400" dirty="0"/>
              <a:t> </a:t>
            </a:r>
            <a:r>
              <a:rPr lang="en-GB" sz="2400" dirty="0" err="1"/>
              <a:t>koordinaciju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 smtClean="0"/>
              <a:t>usklađivanje</a:t>
            </a:r>
            <a:endParaRPr lang="en-GB" sz="2400" dirty="0" smtClean="0"/>
          </a:p>
          <a:p>
            <a:pPr>
              <a:buFont typeface="Arial" panose="020B0604020202020204" pitchFamily="34" charset="0"/>
              <a:buChar char="-"/>
            </a:pPr>
            <a:endParaRPr lang="en-GB" sz="2400" dirty="0"/>
          </a:p>
          <a:p>
            <a:pPr>
              <a:buFont typeface="Arial" panose="020B0604020202020204" pitchFamily="34" charset="0"/>
              <a:buChar char="-"/>
            </a:pPr>
            <a:r>
              <a:rPr lang="en-GB" sz="2400" dirty="0" err="1" smtClean="0"/>
              <a:t>Preporuke</a:t>
            </a:r>
            <a:r>
              <a:rPr lang="en-GB" sz="2400" dirty="0" smtClean="0"/>
              <a:t> </a:t>
            </a:r>
            <a:r>
              <a:rPr lang="en-GB" sz="2400" dirty="0" err="1"/>
              <a:t>za</a:t>
            </a:r>
            <a:r>
              <a:rPr lang="en-GB" sz="2400" dirty="0"/>
              <a:t> </a:t>
            </a:r>
            <a:r>
              <a:rPr lang="en-GB" sz="2400" dirty="0" err="1"/>
              <a:t>uređenje</a:t>
            </a:r>
            <a:r>
              <a:rPr lang="en-GB" sz="2400" dirty="0"/>
              <a:t> </a:t>
            </a:r>
            <a:r>
              <a:rPr lang="en-GB" sz="2400" dirty="0" err="1"/>
              <a:t>internog</a:t>
            </a:r>
            <a:r>
              <a:rPr lang="en-GB" sz="2400" dirty="0"/>
              <a:t> </a:t>
            </a:r>
            <a:r>
              <a:rPr lang="en-GB" sz="2400" dirty="0" err="1"/>
              <a:t>sistema</a:t>
            </a:r>
            <a:r>
              <a:rPr lang="en-GB" sz="2400" dirty="0"/>
              <a:t> </a:t>
            </a:r>
            <a:r>
              <a:rPr lang="en-GB" sz="2400" dirty="0" err="1"/>
              <a:t>osiguranja</a:t>
            </a:r>
            <a:r>
              <a:rPr lang="en-GB" sz="2400" dirty="0"/>
              <a:t> </a:t>
            </a:r>
            <a:r>
              <a:rPr lang="en-GB" sz="2400" dirty="0" err="1"/>
              <a:t>kvaliteta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procedura</a:t>
            </a:r>
            <a:r>
              <a:rPr lang="en-GB" sz="2400" dirty="0"/>
              <a:t> </a:t>
            </a:r>
            <a:r>
              <a:rPr lang="en-GB" sz="2400" dirty="0" err="1"/>
              <a:t>evaluacije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VŠU u </a:t>
            </a:r>
            <a:r>
              <a:rPr lang="en-GB" sz="2400" dirty="0" err="1" smtClean="0"/>
              <a:t>BiH</a:t>
            </a:r>
            <a:endParaRPr lang="en-GB" sz="2400" dirty="0" smtClean="0"/>
          </a:p>
          <a:p>
            <a:pPr>
              <a:buFont typeface="Arial" panose="020B0604020202020204" pitchFamily="34" charset="0"/>
              <a:buChar char="-"/>
            </a:pPr>
            <a:endParaRPr lang="en-GB" sz="2400" dirty="0"/>
          </a:p>
          <a:p>
            <a:pPr>
              <a:buFont typeface="Arial" panose="020B0604020202020204" pitchFamily="34" charset="0"/>
              <a:buChar char="-"/>
            </a:pPr>
            <a:r>
              <a:rPr lang="en-GB" sz="2400" dirty="0" err="1" smtClean="0"/>
              <a:t>Edukacija</a:t>
            </a:r>
            <a:r>
              <a:rPr lang="en-GB" sz="2400" dirty="0" smtClean="0"/>
              <a:t> </a:t>
            </a:r>
            <a:r>
              <a:rPr lang="en-GB" sz="2400" dirty="0" err="1"/>
              <a:t>stručnjaka</a:t>
            </a:r>
            <a:r>
              <a:rPr lang="en-GB" sz="2400" dirty="0"/>
              <a:t> </a:t>
            </a:r>
            <a:r>
              <a:rPr lang="en-GB" dirty="0"/>
              <a:t>	</a:t>
            </a:r>
          </a:p>
          <a:p>
            <a:pPr marL="0" indent="0" algn="just"/>
            <a:endParaRPr lang="en-US" dirty="0"/>
          </a:p>
          <a:p>
            <a:r>
              <a:rPr lang="en-US" dirty="0"/>
              <a:t>	</a:t>
            </a:r>
          </a:p>
          <a:p>
            <a:pPr eaLnBrk="1" hangingPunct="1">
              <a:spcBef>
                <a:spcPct val="20000"/>
              </a:spcBef>
            </a:pPr>
            <a:endParaRPr lang="de-DE" altLang="en-US" sz="2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188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altLang="en-US" smtClean="0"/>
              <a:t>Titelfolie</a:t>
            </a: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dirty="0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80" y="465841"/>
            <a:ext cx="2981325" cy="609600"/>
          </a:xfrm>
          <a:prstGeom prst="rect">
            <a:avLst/>
          </a:prstGeom>
          <a:noFill/>
        </p:spPr>
      </p:pic>
      <p:sp>
        <p:nvSpPr>
          <p:cNvPr id="8" name="Rectangle 31"/>
          <p:cNvSpPr>
            <a:spLocks noChangeArrowheads="1"/>
          </p:cNvSpPr>
          <p:nvPr/>
        </p:nvSpPr>
        <p:spPr bwMode="auto">
          <a:xfrm>
            <a:off x="744718" y="1300899"/>
            <a:ext cx="7984503" cy="522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/>
            <a:r>
              <a:rPr lang="en-GB" sz="2400" b="1" dirty="0"/>
              <a:t>Strengthening Capacities and Mechanisms for </a:t>
            </a:r>
            <a:r>
              <a:rPr lang="en-GB" sz="2400" b="1" dirty="0" smtClean="0"/>
              <a:t>Enhancement of </a:t>
            </a:r>
            <a:r>
              <a:rPr lang="en-GB" sz="2400" b="1" dirty="0"/>
              <a:t>Quality Assurance System in Higher Education in Bosnia and </a:t>
            </a:r>
            <a:r>
              <a:rPr lang="en-GB" sz="2400" b="1" dirty="0" smtClean="0"/>
              <a:t>Herzegovina</a:t>
            </a:r>
            <a:endParaRPr lang="en-US" sz="2400" b="1" dirty="0"/>
          </a:p>
          <a:p>
            <a:pPr marL="0" indent="0" algn="ctr"/>
            <a:r>
              <a:rPr lang="en-GB" sz="2400" b="1" dirty="0"/>
              <a:t>SMEQA</a:t>
            </a:r>
            <a:endParaRPr lang="en-US" sz="2400" b="1" dirty="0"/>
          </a:p>
          <a:p>
            <a:r>
              <a:rPr lang="en-GB" sz="2400" b="1" dirty="0"/>
              <a:t> </a:t>
            </a:r>
            <a:endParaRPr lang="en-GB" sz="2400" b="1" dirty="0" smtClean="0"/>
          </a:p>
          <a:p>
            <a:pPr marL="0" indent="0" algn="ctr"/>
            <a:r>
              <a:rPr lang="en-GB" sz="2400" b="1" dirty="0" err="1" smtClean="0"/>
              <a:t>Jačanje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kapaciteta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i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mehanizama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za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poboljšanje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sistema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osiguranja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kvaliteta</a:t>
            </a:r>
            <a:r>
              <a:rPr lang="en-GB" sz="2400" b="1" dirty="0" smtClean="0"/>
              <a:t> u </a:t>
            </a:r>
            <a:r>
              <a:rPr lang="en-GB" sz="2400" b="1" dirty="0" err="1" smtClean="0"/>
              <a:t>visokom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obrazovanju</a:t>
            </a:r>
            <a:r>
              <a:rPr lang="en-GB" sz="2400" b="1" dirty="0" smtClean="0"/>
              <a:t> u </a:t>
            </a:r>
            <a:r>
              <a:rPr lang="en-GB" sz="2400" b="1" dirty="0" err="1" smtClean="0"/>
              <a:t>Bosni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i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Hercegovini</a:t>
            </a:r>
            <a:endParaRPr lang="en-US" sz="2400" dirty="0"/>
          </a:p>
          <a:p>
            <a:endParaRPr lang="en-GB" dirty="0" smtClean="0"/>
          </a:p>
          <a:p>
            <a:pPr algn="ctr"/>
            <a:r>
              <a:rPr lang="en-GB" dirty="0" err="1" smtClean="0"/>
              <a:t>Broj</a:t>
            </a:r>
            <a:r>
              <a:rPr lang="en-GB" dirty="0" smtClean="0"/>
              <a:t> projekta101128889-ERASMUS-EDU-2023-CBHE-STRAND </a:t>
            </a:r>
            <a:r>
              <a:rPr lang="en-GB" dirty="0"/>
              <a:t>3</a:t>
            </a:r>
            <a:endParaRPr lang="en-US" dirty="0"/>
          </a:p>
          <a:p>
            <a:r>
              <a:rPr lang="en-GB" b="1" dirty="0"/>
              <a:t> </a:t>
            </a:r>
          </a:p>
          <a:p>
            <a:pPr algn="ctr"/>
            <a:r>
              <a:rPr lang="en-US" sz="2400" b="1" dirty="0"/>
              <a:t>HVALA VAM NA </a:t>
            </a:r>
            <a:r>
              <a:rPr lang="en-US" sz="2400" b="1" dirty="0" smtClean="0"/>
              <a:t>PAŽNJI</a:t>
            </a:r>
            <a:endParaRPr lang="en-GB" b="1" dirty="0"/>
          </a:p>
          <a:p>
            <a:pPr marL="0" indent="0"/>
            <a:endParaRPr lang="en-GB" dirty="0" smtClean="0"/>
          </a:p>
          <a:p>
            <a:pPr marL="0" indent="0"/>
            <a:r>
              <a:rPr lang="en-GB" dirty="0" err="1" smtClean="0"/>
              <a:t>Projekt</a:t>
            </a:r>
            <a:r>
              <a:rPr lang="en-GB" dirty="0" smtClean="0"/>
              <a:t> </a:t>
            </a:r>
            <a:r>
              <a:rPr lang="en-GB" dirty="0"/>
              <a:t>e-mail: </a:t>
            </a:r>
            <a:r>
              <a:rPr lang="en-GB" u="sng" dirty="0">
                <a:hlinkClick r:id="rId4"/>
              </a:rPr>
              <a:t>smeqa@unze.ba</a:t>
            </a:r>
            <a:endParaRPr lang="de-DE" altLang="en-US" sz="2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1422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2558</TotalTime>
  <Words>756</Words>
  <Application>Microsoft Office PowerPoint</Application>
  <PresentationFormat>On-screen Show (4:3)</PresentationFormat>
  <Paragraphs>139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Standarddesign</vt:lpstr>
      <vt:lpstr>Titelfolie</vt:lpstr>
      <vt:lpstr>Partneri</vt:lpstr>
      <vt:lpstr>Opšti cilj</vt:lpstr>
      <vt:lpstr>Specifični ciljevi I</vt:lpstr>
      <vt:lpstr>Specifični ciljevi II</vt:lpstr>
      <vt:lpstr>Radni paketi 1-3</vt:lpstr>
      <vt:lpstr>Radbi paketi 4-6</vt:lpstr>
      <vt:lpstr>Glavni rezultati projekta</vt:lpstr>
      <vt:lpstr>Titelfolie</vt:lpstr>
    </vt:vector>
  </TitlesOfParts>
  <Company>Lehrstuhl MGH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ePo-Vortrag</dc:title>
  <dc:creator>Dr. Bernd Kuhlenkötter</dc:creator>
  <cp:lastModifiedBy>Microsoft account</cp:lastModifiedBy>
  <cp:revision>386</cp:revision>
  <cp:lastPrinted>2002-09-12T18:00:17Z</cp:lastPrinted>
  <dcterms:created xsi:type="dcterms:W3CDTF">2002-09-11T11:58:11Z</dcterms:created>
  <dcterms:modified xsi:type="dcterms:W3CDTF">2024-03-13T14:48:04Z</dcterms:modified>
</cp:coreProperties>
</file>